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5" r:id="rId6"/>
    <p:sldId id="263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24/09/2022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9" y="90832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Es una estructura de tipo </a:t>
            </a:r>
            <a:r>
              <a:rPr lang="es-CO" sz="4000" b="1" dirty="0"/>
              <a:t>FIFO</a:t>
            </a:r>
            <a:r>
              <a:rPr lang="es-CO" sz="3200" dirty="0"/>
              <a:t>. Primero en entrar, primero en salir. (Cola de Admisiones y Registros)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12124" y="246530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Donde se Utiliza: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09974" y="3075748"/>
            <a:ext cx="11204619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1. Problemas donde las personas necesitan servicios (Bancarios, Académicos)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9974" y="3678770"/>
            <a:ext cx="11204619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2. Sistemas operativos: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 E/S (cola de impresión)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Colas múltiples en procesos.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Colas de algoritmos de reemplazo de página.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09974" y="5389787"/>
            <a:ext cx="11204619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3. Estadística Teoría de Colas.</a:t>
            </a:r>
          </a:p>
          <a:p>
            <a:r>
              <a:rPr lang="es-CO" sz="2400" dirty="0">
                <a:solidFill>
                  <a:schemeClr val="bg1"/>
                </a:solidFill>
              </a:rPr>
              <a:t>Matemáticas, comparaciones de servicios para optimizar la atención a los Usuarios.</a:t>
            </a:r>
          </a:p>
        </p:txBody>
      </p:sp>
    </p:spTree>
    <p:extLst>
      <p:ext uri="{BB962C8B-B14F-4D97-AF65-F5344CB8AC3E}">
        <p14:creationId xmlns:p14="http://schemas.microsoft.com/office/powerpoint/2010/main" val="305627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7522" y="564113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con Colas: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54547" y="1999150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Consiste en llevar elementos a la cola.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70455" y="1414375"/>
            <a:ext cx="264016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1. Encolar: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39520" y="3297771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Consiste en sacar elementos de la cola.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55427" y="2712996"/>
            <a:ext cx="2655197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2. Desencolar: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278967" y="1999149"/>
            <a:ext cx="249850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*Cola Vacía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278966" y="3168699"/>
            <a:ext cx="249850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*Cola Llena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6877318" y="2036254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derecha 9"/>
          <p:cNvSpPr/>
          <p:nvPr/>
        </p:nvSpPr>
        <p:spPr>
          <a:xfrm>
            <a:off x="6877317" y="3334876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/>
          <p:cNvSpPr txBox="1"/>
          <p:nvPr/>
        </p:nvSpPr>
        <p:spPr>
          <a:xfrm>
            <a:off x="154547" y="3985641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de Colas: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480593" y="4674330"/>
            <a:ext cx="367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 vectores.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42549" y="4606199"/>
            <a:ext cx="26680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1. Estática: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480593" y="5466933"/>
            <a:ext cx="279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Listas ligadas.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27522" y="5466934"/>
            <a:ext cx="268310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2. Dinámica</a:t>
            </a:r>
          </a:p>
        </p:txBody>
      </p:sp>
      <p:sp>
        <p:nvSpPr>
          <p:cNvPr id="16" name="Flecha derecha 15"/>
          <p:cNvSpPr/>
          <p:nvPr/>
        </p:nvSpPr>
        <p:spPr>
          <a:xfrm>
            <a:off x="3029573" y="4674330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erecha 16"/>
          <p:cNvSpPr/>
          <p:nvPr/>
        </p:nvSpPr>
        <p:spPr>
          <a:xfrm>
            <a:off x="3029572" y="5504038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uadroTexto 17"/>
          <p:cNvSpPr txBox="1"/>
          <p:nvPr/>
        </p:nvSpPr>
        <p:spPr>
          <a:xfrm>
            <a:off x="4862662" y="6239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</p:spTree>
    <p:extLst>
      <p:ext uri="{BB962C8B-B14F-4D97-AF65-F5344CB8AC3E}">
        <p14:creationId xmlns:p14="http://schemas.microsoft.com/office/powerpoint/2010/main" val="308220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87608" y="-8254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96214" y="856075"/>
            <a:ext cx="2846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Como Encolar: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412901" y="201498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595891" y="201498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296214" y="1440850"/>
            <a:ext cx="23954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P=NULL</a:t>
            </a:r>
          </a:p>
          <a:p>
            <a:r>
              <a:rPr lang="es-CO" sz="2800" dirty="0"/>
              <a:t>D=2</a:t>
            </a:r>
          </a:p>
          <a:p>
            <a:r>
              <a:rPr lang="es-CO" sz="2800" dirty="0"/>
              <a:t>New(x)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734292" y="197420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917282" y="197420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056845" y="160487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144850" y="242697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323361" y="158448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0411366" y="240658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4</a:t>
            </a:r>
          </a:p>
        </p:txBody>
      </p:sp>
      <p:sp>
        <p:nvSpPr>
          <p:cNvPr id="14" name="Flecha derecha 13"/>
          <p:cNvSpPr/>
          <p:nvPr/>
        </p:nvSpPr>
        <p:spPr>
          <a:xfrm>
            <a:off x="1732949" y="1953816"/>
            <a:ext cx="1339403" cy="473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/>
          <p:cNvSpPr txBox="1"/>
          <p:nvPr/>
        </p:nvSpPr>
        <p:spPr>
          <a:xfrm>
            <a:off x="5961051" y="1361126"/>
            <a:ext cx="23954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DATO(X)=D</a:t>
            </a:r>
          </a:p>
          <a:p>
            <a:r>
              <a:rPr lang="es-CO" sz="2800" dirty="0"/>
              <a:t>LIGA(X)=P</a:t>
            </a:r>
          </a:p>
          <a:p>
            <a:r>
              <a:rPr lang="es-CO" sz="2800" dirty="0"/>
              <a:t>P=X</a:t>
            </a:r>
          </a:p>
          <a:p>
            <a:r>
              <a:rPr lang="es-CO" sz="2800" dirty="0"/>
              <a:t>Ult=P</a:t>
            </a:r>
          </a:p>
        </p:txBody>
      </p:sp>
      <p:sp>
        <p:nvSpPr>
          <p:cNvPr id="16" name="Flecha derecha 15"/>
          <p:cNvSpPr/>
          <p:nvPr/>
        </p:nvSpPr>
        <p:spPr>
          <a:xfrm>
            <a:off x="5456119" y="1989229"/>
            <a:ext cx="410767" cy="411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erecha 16"/>
          <p:cNvSpPr/>
          <p:nvPr/>
        </p:nvSpPr>
        <p:spPr>
          <a:xfrm>
            <a:off x="8081209" y="1953815"/>
            <a:ext cx="1339403" cy="473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Llamada ovalada 18"/>
          <p:cNvSpPr/>
          <p:nvPr/>
        </p:nvSpPr>
        <p:spPr>
          <a:xfrm>
            <a:off x="206062" y="3177008"/>
            <a:ext cx="1983346" cy="74697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D=10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206062" y="4552851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389052" y="455285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805367" y="4990610"/>
            <a:ext cx="5390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2750584" y="455822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3933574" y="455822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3339653" y="416850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427658" y="499061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8</a:t>
            </a:r>
          </a:p>
        </p:txBody>
      </p:sp>
      <p:cxnSp>
        <p:nvCxnSpPr>
          <p:cNvPr id="32" name="Conector recto de flecha 31"/>
          <p:cNvCxnSpPr>
            <a:stCxn id="21" idx="3"/>
            <a:endCxn id="24" idx="1"/>
          </p:cNvCxnSpPr>
          <p:nvPr/>
        </p:nvCxnSpPr>
        <p:spPr>
          <a:xfrm>
            <a:off x="2066126" y="4737517"/>
            <a:ext cx="684458" cy="5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lamada de nube 33"/>
          <p:cNvSpPr/>
          <p:nvPr/>
        </p:nvSpPr>
        <p:spPr>
          <a:xfrm>
            <a:off x="5523247" y="3198445"/>
            <a:ext cx="3271078" cy="1539072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Liga(X)=ligap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Liga(P)=X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Ult=x</a:t>
            </a:r>
          </a:p>
        </p:txBody>
      </p:sp>
      <p:sp>
        <p:nvSpPr>
          <p:cNvPr id="35" name="Llamada de nube 34"/>
          <p:cNvSpPr/>
          <p:nvPr/>
        </p:nvSpPr>
        <p:spPr>
          <a:xfrm>
            <a:off x="5464340" y="5118435"/>
            <a:ext cx="3271078" cy="1539072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Liga(X)=liga(Ult)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Liga(Ult)=X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Ult=x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216793" y="590298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399783" y="590298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816098" y="6340744"/>
            <a:ext cx="5390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2761315" y="590835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3944305" y="590835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3350384" y="551863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u</a:t>
            </a:r>
            <a:r>
              <a:rPr lang="es-CO" b="1" dirty="0" err="1"/>
              <a:t>lt</a:t>
            </a:r>
            <a:endParaRPr lang="es-CO" b="1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438389" y="634074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8</a:t>
            </a:r>
          </a:p>
        </p:txBody>
      </p:sp>
      <p:cxnSp>
        <p:nvCxnSpPr>
          <p:cNvPr id="43" name="Conector recto 42"/>
          <p:cNvCxnSpPr/>
          <p:nvPr/>
        </p:nvCxnSpPr>
        <p:spPr>
          <a:xfrm flipH="1">
            <a:off x="1483934" y="5740640"/>
            <a:ext cx="489012" cy="6688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1422787" y="552768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45" name="Conector recto de flecha 44"/>
          <p:cNvCxnSpPr>
            <a:stCxn id="37" idx="3"/>
            <a:endCxn id="39" idx="1"/>
          </p:cNvCxnSpPr>
          <p:nvPr/>
        </p:nvCxnSpPr>
        <p:spPr>
          <a:xfrm>
            <a:off x="2076857" y="6087651"/>
            <a:ext cx="684458" cy="5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echa curvada hacia abajo 46"/>
          <p:cNvSpPr/>
          <p:nvPr/>
        </p:nvSpPr>
        <p:spPr>
          <a:xfrm rot="19069159">
            <a:off x="3885941" y="4579772"/>
            <a:ext cx="2610287" cy="52569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48" name="Flecha curvada hacia arriba 47"/>
          <p:cNvSpPr/>
          <p:nvPr/>
        </p:nvSpPr>
        <p:spPr>
          <a:xfrm>
            <a:off x="4385128" y="6277689"/>
            <a:ext cx="2240923" cy="31676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8909747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9744728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10579709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8909747" y="3654555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  <a:p>
            <a:pPr algn="ctr"/>
            <a:r>
              <a:rPr lang="es-CO" dirty="0"/>
              <a:t>4</a:t>
            </a:r>
          </a:p>
          <a:p>
            <a:pPr algn="ctr"/>
            <a:r>
              <a:rPr lang="es-CO" dirty="0"/>
              <a:t>4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9789803" y="3654554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8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10669861" y="3654554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  <a:p>
            <a:endParaRPr lang="es-CO" dirty="0"/>
          </a:p>
          <a:p>
            <a:endParaRPr lang="es-CO" dirty="0"/>
          </a:p>
          <a:p>
            <a:r>
              <a:rPr lang="es-CO" dirty="0"/>
              <a:t>10</a:t>
            </a:r>
          </a:p>
          <a:p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1363176" y="309733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11453328" y="3665285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  <a:p>
            <a:r>
              <a:rPr lang="es-ES" dirty="0"/>
              <a:t>4</a:t>
            </a:r>
          </a:p>
          <a:p>
            <a:r>
              <a:rPr lang="es-ES" dirty="0"/>
              <a:t>4</a:t>
            </a:r>
            <a:endParaRPr lang="es-CO" dirty="0"/>
          </a:p>
          <a:p>
            <a:r>
              <a:rPr lang="es-CO" b="1" dirty="0"/>
              <a:t>8</a:t>
            </a:r>
          </a:p>
        </p:txBody>
      </p:sp>
      <p:cxnSp>
        <p:nvCxnSpPr>
          <p:cNvPr id="64" name="Conector recto 63"/>
          <p:cNvCxnSpPr/>
          <p:nvPr/>
        </p:nvCxnSpPr>
        <p:spPr>
          <a:xfrm>
            <a:off x="8750910" y="4294737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/>
          <p:cNvSpPr txBox="1"/>
          <p:nvPr/>
        </p:nvSpPr>
        <p:spPr>
          <a:xfrm>
            <a:off x="9422161" y="2718702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</p:spTree>
    <p:extLst>
      <p:ext uri="{BB962C8B-B14F-4D97-AF65-F5344CB8AC3E}">
        <p14:creationId xmlns:p14="http://schemas.microsoft.com/office/powerpoint/2010/main" val="14115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01" y="282597"/>
            <a:ext cx="2893036" cy="334924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00" y="3873455"/>
            <a:ext cx="3313699" cy="274628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665049" y="3092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500030" y="3092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335011" y="3092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665049" y="598881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ES" dirty="0"/>
          </a:p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8" name="CuadroTexto 7"/>
          <p:cNvSpPr txBox="1"/>
          <p:nvPr/>
        </p:nvSpPr>
        <p:spPr>
          <a:xfrm>
            <a:off x="9545105" y="598880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9</a:t>
            </a:r>
          </a:p>
          <a:p>
            <a:pPr algn="ctr"/>
            <a:r>
              <a:rPr lang="es-ES" dirty="0"/>
              <a:t>3</a:t>
            </a:r>
          </a:p>
          <a:p>
            <a:pPr algn="ctr"/>
            <a:r>
              <a:rPr lang="es-ES" dirty="0"/>
              <a:t>5</a:t>
            </a:r>
          </a:p>
          <a:p>
            <a:pPr algn="ctr"/>
            <a:r>
              <a:rPr lang="es-ES" dirty="0"/>
              <a:t>8</a:t>
            </a:r>
          </a:p>
          <a:p>
            <a:pPr algn="ctr"/>
            <a:r>
              <a:rPr lang="es-ES" dirty="0"/>
              <a:t>10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425163" y="598880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/>
              <a:t>Null</a:t>
            </a:r>
            <a:endParaRPr lang="es-ES" dirty="0"/>
          </a:p>
          <a:p>
            <a:r>
              <a:rPr lang="es-ES" dirty="0"/>
              <a:t>01</a:t>
            </a:r>
          </a:p>
          <a:p>
            <a:r>
              <a:rPr lang="es-ES" dirty="0"/>
              <a:t>02</a:t>
            </a:r>
          </a:p>
          <a:p>
            <a:r>
              <a:rPr lang="es-ES" dirty="0"/>
              <a:t>03</a:t>
            </a:r>
          </a:p>
          <a:p>
            <a:r>
              <a:rPr lang="es-ES" dirty="0"/>
              <a:t>04</a:t>
            </a:r>
          </a:p>
          <a:p>
            <a:r>
              <a:rPr lang="es-ES" dirty="0"/>
              <a:t>05</a:t>
            </a:r>
          </a:p>
          <a:p>
            <a:r>
              <a:rPr lang="es-ES" dirty="0"/>
              <a:t>06</a:t>
            </a: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11118478" y="4165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208630" y="609611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01</a:t>
            </a:r>
          </a:p>
          <a:p>
            <a:endParaRPr lang="es-ES" b="1" dirty="0"/>
          </a:p>
          <a:p>
            <a:r>
              <a:rPr lang="es-ES" b="1" dirty="0"/>
              <a:t>02</a:t>
            </a:r>
          </a:p>
          <a:p>
            <a:r>
              <a:rPr lang="es-ES" b="1" dirty="0"/>
              <a:t>03</a:t>
            </a:r>
          </a:p>
          <a:p>
            <a:r>
              <a:rPr lang="es-ES" b="1" dirty="0"/>
              <a:t>04</a:t>
            </a:r>
          </a:p>
          <a:p>
            <a:r>
              <a:rPr lang="es-ES" b="1" dirty="0"/>
              <a:t>05</a:t>
            </a:r>
          </a:p>
          <a:p>
            <a:r>
              <a:rPr lang="es-ES" b="1" dirty="0"/>
              <a:t>06</a:t>
            </a:r>
            <a:endParaRPr lang="es-CO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571850" y="63585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754840" y="63585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215794" y="22573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303799" y="104784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01</a:t>
            </a:r>
            <a:endParaRPr lang="es-CO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3646976" y="1715534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9</a:t>
            </a:r>
            <a:endParaRPr lang="es-CO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829966" y="1715534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290920" y="13054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1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4378925" y="212752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093963" y="1715529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</a:t>
            </a:r>
            <a:endParaRPr lang="es-CO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276953" y="1715529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737907" y="130541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2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6825912" y="21275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3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3722102" y="283385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5</a:t>
            </a:r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905092" y="283385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27" name="CuadroTexto 26"/>
          <p:cNvSpPr txBox="1"/>
          <p:nvPr/>
        </p:nvSpPr>
        <p:spPr>
          <a:xfrm>
            <a:off x="4366046" y="24237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3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4454051" y="324584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4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69089" y="283384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8</a:t>
            </a:r>
            <a:endParaRPr lang="es-CO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352079" y="283384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31" name="CuadroTexto 30"/>
          <p:cNvSpPr txBox="1"/>
          <p:nvPr/>
        </p:nvSpPr>
        <p:spPr>
          <a:xfrm>
            <a:off x="6813033" y="242373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4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6901038" y="32458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5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8601052" y="2844578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784042" y="2844578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35" name="CuadroTexto 34"/>
          <p:cNvSpPr txBox="1"/>
          <p:nvPr/>
        </p:nvSpPr>
        <p:spPr>
          <a:xfrm>
            <a:off x="9244996" y="257540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ULT</a:t>
            </a:r>
            <a:endParaRPr lang="es-CO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9333001" y="325656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6</a:t>
            </a:r>
          </a:p>
        </p:txBody>
      </p:sp>
      <p:cxnSp>
        <p:nvCxnSpPr>
          <p:cNvPr id="38" name="Conector recto de flecha 37"/>
          <p:cNvCxnSpPr>
            <a:stCxn id="26" idx="3"/>
            <a:endCxn id="29" idx="1"/>
          </p:cNvCxnSpPr>
          <p:nvPr/>
        </p:nvCxnSpPr>
        <p:spPr>
          <a:xfrm flipV="1">
            <a:off x="5582166" y="3018513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8029153" y="3038462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5528586" y="189653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3758585" y="4539110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42" name="CuadroTexto 41"/>
          <p:cNvSpPr txBox="1"/>
          <p:nvPr/>
        </p:nvSpPr>
        <p:spPr>
          <a:xfrm>
            <a:off x="4941575" y="4539110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402529" y="412899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4490534" y="495109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6205572" y="453910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46" name="CuadroTexto 45"/>
          <p:cNvSpPr txBox="1"/>
          <p:nvPr/>
        </p:nvSpPr>
        <p:spPr>
          <a:xfrm>
            <a:off x="7388562" y="453910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6849516" y="412898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6937521" y="495109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8637535" y="4549836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50" name="CuadroTexto 49"/>
          <p:cNvSpPr txBox="1"/>
          <p:nvPr/>
        </p:nvSpPr>
        <p:spPr>
          <a:xfrm>
            <a:off x="9820525" y="4549836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51" name="CuadroTexto 50"/>
          <p:cNvSpPr txBox="1"/>
          <p:nvPr/>
        </p:nvSpPr>
        <p:spPr>
          <a:xfrm>
            <a:off x="9281479" y="413971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9369484" y="496182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cxnSp>
        <p:nvCxnSpPr>
          <p:cNvPr id="53" name="Conector recto de flecha 52"/>
          <p:cNvCxnSpPr>
            <a:stCxn id="42" idx="3"/>
            <a:endCxn id="45" idx="1"/>
          </p:cNvCxnSpPr>
          <p:nvPr/>
        </p:nvCxnSpPr>
        <p:spPr>
          <a:xfrm flipV="1">
            <a:off x="5618649" y="4723771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/>
          <p:nvPr/>
        </p:nvCxnSpPr>
        <p:spPr>
          <a:xfrm flipV="1">
            <a:off x="8065636" y="474372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0" y="3734873"/>
            <a:ext cx="1219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4812118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5647099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6482080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DATO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4893035" y="5706058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</p:txBody>
      </p:sp>
      <p:sp>
        <p:nvSpPr>
          <p:cNvPr id="61" name="CuadroTexto 60"/>
          <p:cNvSpPr txBox="1"/>
          <p:nvPr/>
        </p:nvSpPr>
        <p:spPr>
          <a:xfrm>
            <a:off x="5653254" y="5708206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</p:txBody>
      </p:sp>
      <p:sp>
        <p:nvSpPr>
          <p:cNvPr id="62" name="CuadroTexto 61"/>
          <p:cNvSpPr txBox="1"/>
          <p:nvPr/>
        </p:nvSpPr>
        <p:spPr>
          <a:xfrm>
            <a:off x="6527155" y="5701629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sz="1200" dirty="0"/>
          </a:p>
          <a:p>
            <a:endParaRPr lang="es-CO" sz="1200" dirty="0"/>
          </a:p>
          <a:p>
            <a:endParaRPr lang="es-CO" sz="1200" dirty="0"/>
          </a:p>
          <a:p>
            <a:endParaRPr lang="es-CO" sz="1200" dirty="0"/>
          </a:p>
          <a:p>
            <a:endParaRPr lang="es-CO" sz="1200" dirty="0"/>
          </a:p>
        </p:txBody>
      </p: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86842845-F8B4-41B5-AEED-1D004C412106}"/>
              </a:ext>
            </a:extLst>
          </p:cNvPr>
          <p:cNvCxnSpPr>
            <a:cxnSpLocks/>
          </p:cNvCxnSpPr>
          <p:nvPr/>
        </p:nvCxnSpPr>
        <p:spPr>
          <a:xfrm>
            <a:off x="8637535" y="1165503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0C00A476-C524-4D20-9EF7-27FCF9633191}"/>
              </a:ext>
            </a:extLst>
          </p:cNvPr>
          <p:cNvCxnSpPr>
            <a:cxnSpLocks/>
          </p:cNvCxnSpPr>
          <p:nvPr/>
        </p:nvCxnSpPr>
        <p:spPr>
          <a:xfrm flipH="1">
            <a:off x="4989798" y="1099351"/>
            <a:ext cx="5445" cy="4548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A4C92DD7-0FEF-4C54-B977-3509135A0A5F}"/>
              </a:ext>
            </a:extLst>
          </p:cNvPr>
          <p:cNvCxnSpPr>
            <a:cxnSpLocks/>
          </p:cNvCxnSpPr>
          <p:nvPr/>
        </p:nvCxnSpPr>
        <p:spPr>
          <a:xfrm>
            <a:off x="8637031" y="1497043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4D2101D7-346A-4E57-B846-70E8B93E306D}"/>
              </a:ext>
            </a:extLst>
          </p:cNvPr>
          <p:cNvCxnSpPr>
            <a:cxnSpLocks/>
          </p:cNvCxnSpPr>
          <p:nvPr/>
        </p:nvCxnSpPr>
        <p:spPr>
          <a:xfrm flipV="1">
            <a:off x="4723574" y="1674744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0A5CD704-BA71-4765-BB11-4BF497AD1B2D}"/>
              </a:ext>
            </a:extLst>
          </p:cNvPr>
          <p:cNvSpPr txBox="1"/>
          <p:nvPr/>
        </p:nvSpPr>
        <p:spPr>
          <a:xfrm>
            <a:off x="4889867" y="142410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03</a:t>
            </a:r>
            <a:endParaRPr lang="es-CO" b="1" dirty="0"/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F1FEA126-5A91-4AB9-A4DB-2FA8B960B809}"/>
              </a:ext>
            </a:extLst>
          </p:cNvPr>
          <p:cNvCxnSpPr>
            <a:cxnSpLocks/>
          </p:cNvCxnSpPr>
          <p:nvPr/>
        </p:nvCxnSpPr>
        <p:spPr>
          <a:xfrm>
            <a:off x="8637031" y="1740324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A0F5D2EF-1FB2-4F9B-A247-C7E1774D5DEC}"/>
              </a:ext>
            </a:extLst>
          </p:cNvPr>
          <p:cNvSpPr txBox="1"/>
          <p:nvPr/>
        </p:nvSpPr>
        <p:spPr>
          <a:xfrm>
            <a:off x="7374162" y="137938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04</a:t>
            </a:r>
            <a:endParaRPr lang="es-CO" b="1" dirty="0"/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D3DBBE27-E011-44AD-80AD-B38905828AD4}"/>
              </a:ext>
            </a:extLst>
          </p:cNvPr>
          <p:cNvCxnSpPr>
            <a:cxnSpLocks/>
          </p:cNvCxnSpPr>
          <p:nvPr/>
        </p:nvCxnSpPr>
        <p:spPr>
          <a:xfrm flipV="1">
            <a:off x="7206554" y="1667002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BE19933B-3576-4F08-AFDB-340BA82E5C54}"/>
              </a:ext>
            </a:extLst>
          </p:cNvPr>
          <p:cNvCxnSpPr>
            <a:cxnSpLocks/>
          </p:cNvCxnSpPr>
          <p:nvPr/>
        </p:nvCxnSpPr>
        <p:spPr>
          <a:xfrm flipH="1">
            <a:off x="4896558" y="2214277"/>
            <a:ext cx="1270985" cy="511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A0D23964-8CC5-48A8-9E51-4D6B13B1301F}"/>
              </a:ext>
            </a:extLst>
          </p:cNvPr>
          <p:cNvCxnSpPr>
            <a:cxnSpLocks/>
          </p:cNvCxnSpPr>
          <p:nvPr/>
        </p:nvCxnSpPr>
        <p:spPr>
          <a:xfrm>
            <a:off x="8601052" y="1991577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B9494CAF-F83C-40AD-A0FF-23E8586A5D4D}"/>
              </a:ext>
            </a:extLst>
          </p:cNvPr>
          <p:cNvCxnSpPr>
            <a:cxnSpLocks/>
          </p:cNvCxnSpPr>
          <p:nvPr/>
        </p:nvCxnSpPr>
        <p:spPr>
          <a:xfrm flipV="1">
            <a:off x="4877606" y="2790229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DE855FD-D997-4470-BBC2-9177EC6F741F}"/>
              </a:ext>
            </a:extLst>
          </p:cNvPr>
          <p:cNvSpPr txBox="1"/>
          <p:nvPr/>
        </p:nvSpPr>
        <p:spPr>
          <a:xfrm>
            <a:off x="4990520" y="254571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6021FD88-A8CE-4FE0-A18F-3F164A5D925D}"/>
              </a:ext>
            </a:extLst>
          </p:cNvPr>
          <p:cNvCxnSpPr>
            <a:cxnSpLocks/>
          </p:cNvCxnSpPr>
          <p:nvPr/>
        </p:nvCxnSpPr>
        <p:spPr>
          <a:xfrm>
            <a:off x="8616076" y="2272259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0D1192C2-3413-4EF3-AA5F-65D14CFCAF5F}"/>
              </a:ext>
            </a:extLst>
          </p:cNvPr>
          <p:cNvCxnSpPr>
            <a:cxnSpLocks/>
          </p:cNvCxnSpPr>
          <p:nvPr/>
        </p:nvCxnSpPr>
        <p:spPr>
          <a:xfrm flipV="1">
            <a:off x="7291384" y="2806748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uadroTexto 88">
            <a:extLst>
              <a:ext uri="{FF2B5EF4-FFF2-40B4-BE49-F238E27FC236}">
                <a16:creationId xmlns:a16="http://schemas.microsoft.com/office/drawing/2014/main" id="{BE09B4F9-9667-4920-967E-DDE061E72D42}"/>
              </a:ext>
            </a:extLst>
          </p:cNvPr>
          <p:cNvSpPr txBox="1"/>
          <p:nvPr/>
        </p:nvSpPr>
        <p:spPr>
          <a:xfrm>
            <a:off x="7414981" y="251976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06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66225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01" y="282597"/>
            <a:ext cx="2893036" cy="334924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425" y="3993847"/>
            <a:ext cx="3313699" cy="274628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665049" y="3092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500030" y="3092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335011" y="3092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665049" y="598881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ES" dirty="0"/>
          </a:p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8" name="CuadroTexto 7"/>
          <p:cNvSpPr txBox="1"/>
          <p:nvPr/>
        </p:nvSpPr>
        <p:spPr>
          <a:xfrm>
            <a:off x="9545105" y="598880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9</a:t>
            </a:r>
          </a:p>
          <a:p>
            <a:pPr algn="ctr"/>
            <a:r>
              <a:rPr lang="es-ES" dirty="0"/>
              <a:t>3</a:t>
            </a:r>
          </a:p>
          <a:p>
            <a:pPr algn="ctr"/>
            <a:r>
              <a:rPr lang="es-ES" dirty="0"/>
              <a:t>5</a:t>
            </a:r>
          </a:p>
          <a:p>
            <a:pPr algn="ctr"/>
            <a:r>
              <a:rPr lang="es-ES" dirty="0"/>
              <a:t>8</a:t>
            </a:r>
          </a:p>
          <a:p>
            <a:pPr algn="ctr"/>
            <a:r>
              <a:rPr lang="es-ES" dirty="0"/>
              <a:t>10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425163" y="598880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/>
              <a:t>Null</a:t>
            </a:r>
            <a:endParaRPr lang="es-ES" dirty="0"/>
          </a:p>
          <a:p>
            <a:r>
              <a:rPr lang="es-ES" dirty="0"/>
              <a:t>01</a:t>
            </a:r>
          </a:p>
          <a:p>
            <a:r>
              <a:rPr lang="es-ES" dirty="0"/>
              <a:t>02</a:t>
            </a:r>
          </a:p>
          <a:p>
            <a:r>
              <a:rPr lang="es-ES" dirty="0"/>
              <a:t>03</a:t>
            </a:r>
          </a:p>
          <a:p>
            <a:r>
              <a:rPr lang="es-ES" dirty="0"/>
              <a:t>04</a:t>
            </a:r>
          </a:p>
          <a:p>
            <a:r>
              <a:rPr lang="es-ES" dirty="0"/>
              <a:t>05</a:t>
            </a:r>
          </a:p>
          <a:p>
            <a:r>
              <a:rPr lang="es-ES" dirty="0"/>
              <a:t>06</a:t>
            </a: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11118478" y="4165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208630" y="609611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01</a:t>
            </a:r>
          </a:p>
          <a:p>
            <a:endParaRPr lang="es-ES" b="1" dirty="0"/>
          </a:p>
          <a:p>
            <a:r>
              <a:rPr lang="es-ES" b="1" dirty="0"/>
              <a:t>02</a:t>
            </a:r>
          </a:p>
          <a:p>
            <a:r>
              <a:rPr lang="es-ES" b="1" dirty="0"/>
              <a:t>03</a:t>
            </a:r>
          </a:p>
          <a:p>
            <a:r>
              <a:rPr lang="es-ES" b="1" dirty="0"/>
              <a:t>04</a:t>
            </a:r>
          </a:p>
          <a:p>
            <a:r>
              <a:rPr lang="es-ES" b="1" dirty="0"/>
              <a:t>05</a:t>
            </a:r>
          </a:p>
          <a:p>
            <a:r>
              <a:rPr lang="es-ES" b="1" dirty="0"/>
              <a:t>06</a:t>
            </a:r>
            <a:endParaRPr lang="es-CO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571850" y="63585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754840" y="63585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215794" y="22573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endParaRPr lang="es-CO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303799" y="104784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01</a:t>
            </a:r>
            <a:endParaRPr lang="es-CO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3646976" y="1715534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9</a:t>
            </a:r>
            <a:endParaRPr lang="es-CO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829966" y="1715534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290920" y="13054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1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4378925" y="212752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093963" y="1715529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</a:t>
            </a:r>
            <a:endParaRPr lang="es-CO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276953" y="1715529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737907" y="130541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2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6825912" y="21275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3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3722102" y="283385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5</a:t>
            </a:r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905092" y="283385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27" name="CuadroTexto 26"/>
          <p:cNvSpPr txBox="1"/>
          <p:nvPr/>
        </p:nvSpPr>
        <p:spPr>
          <a:xfrm>
            <a:off x="4366046" y="24237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3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4454051" y="324584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4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69089" y="283384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8</a:t>
            </a:r>
            <a:endParaRPr lang="es-CO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352079" y="283384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31" name="CuadroTexto 30"/>
          <p:cNvSpPr txBox="1"/>
          <p:nvPr/>
        </p:nvSpPr>
        <p:spPr>
          <a:xfrm>
            <a:off x="6813033" y="242373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4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6901038" y="32458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5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8601052" y="2844578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784042" y="2844578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35" name="CuadroTexto 34"/>
          <p:cNvSpPr txBox="1"/>
          <p:nvPr/>
        </p:nvSpPr>
        <p:spPr>
          <a:xfrm>
            <a:off x="9244996" y="257540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r>
              <a:rPr lang="es-CO" b="1" dirty="0"/>
              <a:t>5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9333001" y="325656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6</a:t>
            </a:r>
          </a:p>
        </p:txBody>
      </p:sp>
      <p:cxnSp>
        <p:nvCxnSpPr>
          <p:cNvPr id="38" name="Conector recto de flecha 37"/>
          <p:cNvCxnSpPr>
            <a:cxnSpLocks/>
            <a:stCxn id="26" idx="3"/>
            <a:endCxn id="29" idx="1"/>
          </p:cNvCxnSpPr>
          <p:nvPr/>
        </p:nvCxnSpPr>
        <p:spPr>
          <a:xfrm flipV="1">
            <a:off x="5582166" y="3018513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8029153" y="3038462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5528586" y="189653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4018644" y="441327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42" name="CuadroTexto 41"/>
          <p:cNvSpPr txBox="1"/>
          <p:nvPr/>
        </p:nvSpPr>
        <p:spPr>
          <a:xfrm>
            <a:off x="5201634" y="441327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662588" y="400315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sp>
        <p:nvSpPr>
          <p:cNvPr id="44" name="CuadroTexto 43"/>
          <p:cNvSpPr txBox="1"/>
          <p:nvPr/>
        </p:nvSpPr>
        <p:spPr>
          <a:xfrm>
            <a:off x="4750593" y="482526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1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6465631" y="4413270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9</a:t>
            </a:r>
            <a:endParaRPr lang="es-CO" b="1" dirty="0"/>
          </a:p>
        </p:txBody>
      </p:sp>
      <p:sp>
        <p:nvSpPr>
          <p:cNvPr id="46" name="CuadroTexto 45"/>
          <p:cNvSpPr txBox="1"/>
          <p:nvPr/>
        </p:nvSpPr>
        <p:spPr>
          <a:xfrm>
            <a:off x="7648621" y="4413270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48" name="CuadroTexto 47"/>
          <p:cNvSpPr txBox="1"/>
          <p:nvPr/>
        </p:nvSpPr>
        <p:spPr>
          <a:xfrm>
            <a:off x="7197580" y="482525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8897594" y="4424001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12</a:t>
            </a:r>
            <a:endParaRPr lang="es-CO" b="1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0080584" y="442400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51" name="CuadroTexto 50"/>
          <p:cNvSpPr txBox="1"/>
          <p:nvPr/>
        </p:nvSpPr>
        <p:spPr>
          <a:xfrm>
            <a:off x="9541538" y="401388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ULT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9629543" y="483598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5</a:t>
            </a:r>
          </a:p>
        </p:txBody>
      </p:sp>
      <p:cxnSp>
        <p:nvCxnSpPr>
          <p:cNvPr id="53" name="Conector recto de flecha 52"/>
          <p:cNvCxnSpPr>
            <a:stCxn id="42" idx="3"/>
            <a:endCxn id="45" idx="1"/>
          </p:cNvCxnSpPr>
          <p:nvPr/>
        </p:nvCxnSpPr>
        <p:spPr>
          <a:xfrm flipV="1">
            <a:off x="5878708" y="4597936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/>
          <p:nvPr/>
        </p:nvCxnSpPr>
        <p:spPr>
          <a:xfrm flipV="1">
            <a:off x="8325695" y="4617885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0" y="3734873"/>
            <a:ext cx="1219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5072177" y="5216018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5907158" y="5216018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6742139" y="5216018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DATO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5153094" y="5580223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01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02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05</a:t>
            </a:r>
          </a:p>
          <a:p>
            <a:pPr algn="ctr"/>
            <a:endParaRPr lang="es-ES" sz="1200" b="1" dirty="0">
              <a:solidFill>
                <a:schemeClr val="bg1"/>
              </a:solidFill>
            </a:endParaRP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NULL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913313" y="5582371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01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FREE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02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FREE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05</a:t>
            </a:r>
          </a:p>
          <a:p>
            <a:pPr algn="ctr"/>
            <a:r>
              <a:rPr lang="es-ES" sz="1200" b="1" dirty="0">
                <a:solidFill>
                  <a:schemeClr val="bg1"/>
                </a:solidFill>
              </a:rPr>
              <a:t>FREE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6787214" y="5575794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bg1"/>
                </a:solidFill>
              </a:rPr>
              <a:t>1</a:t>
            </a:r>
          </a:p>
          <a:p>
            <a:endParaRPr lang="es-ES" sz="1200" b="1" dirty="0">
              <a:solidFill>
                <a:schemeClr val="bg1"/>
              </a:solidFill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9</a:t>
            </a:r>
          </a:p>
          <a:p>
            <a:endParaRPr lang="es-ES" sz="1200" b="1" dirty="0">
              <a:solidFill>
                <a:schemeClr val="bg1"/>
              </a:solidFill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12</a:t>
            </a:r>
            <a:endParaRPr lang="es-CO" sz="1200" b="1" dirty="0">
              <a:solidFill>
                <a:schemeClr val="bg1"/>
              </a:solidFill>
            </a:endParaRPr>
          </a:p>
        </p:txBody>
      </p: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86842845-F8B4-41B5-AEED-1D004C412106}"/>
              </a:ext>
            </a:extLst>
          </p:cNvPr>
          <p:cNvCxnSpPr>
            <a:cxnSpLocks/>
          </p:cNvCxnSpPr>
          <p:nvPr/>
        </p:nvCxnSpPr>
        <p:spPr>
          <a:xfrm>
            <a:off x="8637535" y="1165503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0C00A476-C524-4D20-9EF7-27FCF9633191}"/>
              </a:ext>
            </a:extLst>
          </p:cNvPr>
          <p:cNvCxnSpPr>
            <a:cxnSpLocks/>
          </p:cNvCxnSpPr>
          <p:nvPr/>
        </p:nvCxnSpPr>
        <p:spPr>
          <a:xfrm flipH="1">
            <a:off x="4989798" y="1099351"/>
            <a:ext cx="5445" cy="4548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A4C92DD7-0FEF-4C54-B977-3509135A0A5F}"/>
              </a:ext>
            </a:extLst>
          </p:cNvPr>
          <p:cNvCxnSpPr>
            <a:cxnSpLocks/>
          </p:cNvCxnSpPr>
          <p:nvPr/>
        </p:nvCxnSpPr>
        <p:spPr>
          <a:xfrm>
            <a:off x="8637031" y="1497043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4D2101D7-346A-4E57-B846-70E8B93E306D}"/>
              </a:ext>
            </a:extLst>
          </p:cNvPr>
          <p:cNvCxnSpPr>
            <a:cxnSpLocks/>
          </p:cNvCxnSpPr>
          <p:nvPr/>
        </p:nvCxnSpPr>
        <p:spPr>
          <a:xfrm flipV="1">
            <a:off x="4723574" y="1674744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0A5CD704-BA71-4765-BB11-4BF497AD1B2D}"/>
              </a:ext>
            </a:extLst>
          </p:cNvPr>
          <p:cNvSpPr txBox="1"/>
          <p:nvPr/>
        </p:nvSpPr>
        <p:spPr>
          <a:xfrm>
            <a:off x="4889867" y="142410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03</a:t>
            </a:r>
            <a:endParaRPr lang="es-CO" b="1" dirty="0"/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F1FEA126-5A91-4AB9-A4DB-2FA8B960B809}"/>
              </a:ext>
            </a:extLst>
          </p:cNvPr>
          <p:cNvCxnSpPr>
            <a:cxnSpLocks/>
          </p:cNvCxnSpPr>
          <p:nvPr/>
        </p:nvCxnSpPr>
        <p:spPr>
          <a:xfrm>
            <a:off x="8637031" y="1740324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A0F5D2EF-1FB2-4F9B-A247-C7E1774D5DEC}"/>
              </a:ext>
            </a:extLst>
          </p:cNvPr>
          <p:cNvSpPr txBox="1"/>
          <p:nvPr/>
        </p:nvSpPr>
        <p:spPr>
          <a:xfrm>
            <a:off x="7374162" y="137938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04</a:t>
            </a:r>
            <a:endParaRPr lang="es-CO" b="1" dirty="0"/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D3DBBE27-E011-44AD-80AD-B38905828AD4}"/>
              </a:ext>
            </a:extLst>
          </p:cNvPr>
          <p:cNvCxnSpPr>
            <a:cxnSpLocks/>
          </p:cNvCxnSpPr>
          <p:nvPr/>
        </p:nvCxnSpPr>
        <p:spPr>
          <a:xfrm flipV="1">
            <a:off x="7206554" y="1667002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BE19933B-3576-4F08-AFDB-340BA82E5C54}"/>
              </a:ext>
            </a:extLst>
          </p:cNvPr>
          <p:cNvCxnSpPr>
            <a:cxnSpLocks/>
          </p:cNvCxnSpPr>
          <p:nvPr/>
        </p:nvCxnSpPr>
        <p:spPr>
          <a:xfrm flipH="1">
            <a:off x="4896558" y="2214277"/>
            <a:ext cx="1270985" cy="511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A0D23964-8CC5-48A8-9E51-4D6B13B1301F}"/>
              </a:ext>
            </a:extLst>
          </p:cNvPr>
          <p:cNvCxnSpPr>
            <a:cxnSpLocks/>
          </p:cNvCxnSpPr>
          <p:nvPr/>
        </p:nvCxnSpPr>
        <p:spPr>
          <a:xfrm>
            <a:off x="8601052" y="1991577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B9494CAF-F83C-40AD-A0FF-23E8586A5D4D}"/>
              </a:ext>
            </a:extLst>
          </p:cNvPr>
          <p:cNvCxnSpPr>
            <a:cxnSpLocks/>
          </p:cNvCxnSpPr>
          <p:nvPr/>
        </p:nvCxnSpPr>
        <p:spPr>
          <a:xfrm flipV="1">
            <a:off x="4877606" y="2790229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DE855FD-D997-4470-BBC2-9177EC6F741F}"/>
              </a:ext>
            </a:extLst>
          </p:cNvPr>
          <p:cNvSpPr txBox="1"/>
          <p:nvPr/>
        </p:nvSpPr>
        <p:spPr>
          <a:xfrm>
            <a:off x="4990520" y="254571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6021FD88-A8CE-4FE0-A18F-3F164A5D925D}"/>
              </a:ext>
            </a:extLst>
          </p:cNvPr>
          <p:cNvCxnSpPr>
            <a:cxnSpLocks/>
          </p:cNvCxnSpPr>
          <p:nvPr/>
        </p:nvCxnSpPr>
        <p:spPr>
          <a:xfrm>
            <a:off x="8616076" y="2272259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0D1192C2-3413-4EF3-AA5F-65D14CFCAF5F}"/>
              </a:ext>
            </a:extLst>
          </p:cNvPr>
          <p:cNvCxnSpPr>
            <a:cxnSpLocks/>
          </p:cNvCxnSpPr>
          <p:nvPr/>
        </p:nvCxnSpPr>
        <p:spPr>
          <a:xfrm flipV="1">
            <a:off x="7291384" y="2806748"/>
            <a:ext cx="805012" cy="4390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uadroTexto 88">
            <a:extLst>
              <a:ext uri="{FF2B5EF4-FFF2-40B4-BE49-F238E27FC236}">
                <a16:creationId xmlns:a16="http://schemas.microsoft.com/office/drawing/2014/main" id="{BE09B4F9-9667-4920-967E-DDE061E72D42}"/>
              </a:ext>
            </a:extLst>
          </p:cNvPr>
          <p:cNvSpPr txBox="1"/>
          <p:nvPr/>
        </p:nvSpPr>
        <p:spPr>
          <a:xfrm>
            <a:off x="7414981" y="251976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06</a:t>
            </a:r>
            <a:endParaRPr lang="es-CO" b="1" dirty="0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21F4796F-3736-4961-9BCF-D2582314ED0E}"/>
              </a:ext>
            </a:extLst>
          </p:cNvPr>
          <p:cNvCxnSpPr>
            <a:cxnSpLocks/>
          </p:cNvCxnSpPr>
          <p:nvPr/>
        </p:nvCxnSpPr>
        <p:spPr>
          <a:xfrm flipV="1">
            <a:off x="4745376" y="4869814"/>
            <a:ext cx="540255" cy="2807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37747F56-B49E-49FF-9A18-6E80C0D8270A}"/>
              </a:ext>
            </a:extLst>
          </p:cNvPr>
          <p:cNvCxnSpPr>
            <a:cxnSpLocks/>
          </p:cNvCxnSpPr>
          <p:nvPr/>
        </p:nvCxnSpPr>
        <p:spPr>
          <a:xfrm flipV="1">
            <a:off x="4006924" y="4432137"/>
            <a:ext cx="1860064" cy="3287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adroTexto 80">
            <a:extLst>
              <a:ext uri="{FF2B5EF4-FFF2-40B4-BE49-F238E27FC236}">
                <a16:creationId xmlns:a16="http://schemas.microsoft.com/office/drawing/2014/main" id="{2079C9B4-2337-495A-A830-EE3D79E8BA87}"/>
              </a:ext>
            </a:extLst>
          </p:cNvPr>
          <p:cNvSpPr txBox="1"/>
          <p:nvPr/>
        </p:nvSpPr>
        <p:spPr>
          <a:xfrm>
            <a:off x="6742139" y="398661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DFD12402-F8EE-42ED-92B2-1791A10146C9}"/>
              </a:ext>
            </a:extLst>
          </p:cNvPr>
          <p:cNvCxnSpPr>
            <a:cxnSpLocks/>
          </p:cNvCxnSpPr>
          <p:nvPr/>
        </p:nvCxnSpPr>
        <p:spPr>
          <a:xfrm flipV="1">
            <a:off x="4745376" y="4062805"/>
            <a:ext cx="404550" cy="2426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57A8AB45-A813-463E-AF9E-B73EB1235A97}"/>
              </a:ext>
            </a:extLst>
          </p:cNvPr>
          <p:cNvCxnSpPr>
            <a:cxnSpLocks/>
          </p:cNvCxnSpPr>
          <p:nvPr/>
        </p:nvCxnSpPr>
        <p:spPr>
          <a:xfrm>
            <a:off x="4922232" y="5988581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15F46007-560A-4225-A07B-574A2A147383}"/>
              </a:ext>
            </a:extLst>
          </p:cNvPr>
          <p:cNvCxnSpPr>
            <a:cxnSpLocks/>
          </p:cNvCxnSpPr>
          <p:nvPr/>
        </p:nvCxnSpPr>
        <p:spPr>
          <a:xfrm>
            <a:off x="4838362" y="6332530"/>
            <a:ext cx="34342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C48BD8BB-19A5-49EB-BD68-1727CDCADE65}"/>
              </a:ext>
            </a:extLst>
          </p:cNvPr>
          <p:cNvCxnSpPr>
            <a:cxnSpLocks/>
          </p:cNvCxnSpPr>
          <p:nvPr/>
        </p:nvCxnSpPr>
        <p:spPr>
          <a:xfrm flipV="1">
            <a:off x="6491931" y="4445301"/>
            <a:ext cx="1833764" cy="3373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6796CF2C-69D0-4F8D-9EAB-9C1FC9A6EF62}"/>
              </a:ext>
            </a:extLst>
          </p:cNvPr>
          <p:cNvCxnSpPr>
            <a:cxnSpLocks/>
          </p:cNvCxnSpPr>
          <p:nvPr/>
        </p:nvCxnSpPr>
        <p:spPr>
          <a:xfrm flipV="1">
            <a:off x="7124811" y="4849786"/>
            <a:ext cx="595339" cy="3611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uadroTexto 96">
            <a:extLst>
              <a:ext uri="{FF2B5EF4-FFF2-40B4-BE49-F238E27FC236}">
                <a16:creationId xmlns:a16="http://schemas.microsoft.com/office/drawing/2014/main" id="{84AFF740-E9CF-4DD7-B615-B38FD81AC874}"/>
              </a:ext>
            </a:extLst>
          </p:cNvPr>
          <p:cNvSpPr txBox="1"/>
          <p:nvPr/>
        </p:nvSpPr>
        <p:spPr>
          <a:xfrm>
            <a:off x="9114962" y="402102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B709CDBE-BE9A-4064-9D4E-3EC1B15D765E}"/>
              </a:ext>
            </a:extLst>
          </p:cNvPr>
          <p:cNvCxnSpPr>
            <a:cxnSpLocks/>
          </p:cNvCxnSpPr>
          <p:nvPr/>
        </p:nvCxnSpPr>
        <p:spPr>
          <a:xfrm flipV="1">
            <a:off x="6686033" y="3986127"/>
            <a:ext cx="595339" cy="3611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28C51B6F-54FD-430D-9E0B-4FBED68EE9A1}"/>
              </a:ext>
            </a:extLst>
          </p:cNvPr>
          <p:cNvCxnSpPr>
            <a:cxnSpLocks/>
          </p:cNvCxnSpPr>
          <p:nvPr/>
        </p:nvCxnSpPr>
        <p:spPr>
          <a:xfrm flipV="1">
            <a:off x="8910597" y="4436080"/>
            <a:ext cx="1833764" cy="3373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40E9B5E5-A6E8-40ED-BF16-50F87911E6A1}"/>
              </a:ext>
            </a:extLst>
          </p:cNvPr>
          <p:cNvCxnSpPr>
            <a:cxnSpLocks/>
          </p:cNvCxnSpPr>
          <p:nvPr/>
        </p:nvCxnSpPr>
        <p:spPr>
          <a:xfrm flipV="1">
            <a:off x="9240890" y="4098077"/>
            <a:ext cx="776857" cy="1480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90527448-4314-4FC8-957E-86ADDE8B9127}"/>
              </a:ext>
            </a:extLst>
          </p:cNvPr>
          <p:cNvCxnSpPr>
            <a:cxnSpLocks/>
          </p:cNvCxnSpPr>
          <p:nvPr/>
        </p:nvCxnSpPr>
        <p:spPr>
          <a:xfrm flipV="1">
            <a:off x="9638697" y="4836898"/>
            <a:ext cx="595339" cy="3675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42664DC9-236C-439F-80D0-23C7FF1E4E88}"/>
              </a:ext>
            </a:extLst>
          </p:cNvPr>
          <p:cNvSpPr txBox="1"/>
          <p:nvPr/>
        </p:nvSpPr>
        <p:spPr>
          <a:xfrm>
            <a:off x="9124692" y="5848546"/>
            <a:ext cx="140557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COLA VACIA</a:t>
            </a:r>
            <a:endParaRPr lang="es-CO" dirty="0"/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4558924D-D2EF-42DC-9EF7-5133DDC01DE0}"/>
              </a:ext>
            </a:extLst>
          </p:cNvPr>
          <p:cNvSpPr txBox="1"/>
          <p:nvPr/>
        </p:nvSpPr>
        <p:spPr>
          <a:xfrm>
            <a:off x="9045032" y="5540764"/>
            <a:ext cx="1540407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P</a:t>
            </a:r>
            <a:r>
              <a:rPr lang="es-CO" sz="1200" b="1" dirty="0">
                <a:solidFill>
                  <a:schemeClr val="bg1"/>
                </a:solidFill>
              </a:rPr>
              <a:t>RINT</a:t>
            </a:r>
          </a:p>
        </p:txBody>
      </p:sp>
    </p:spTree>
    <p:extLst>
      <p:ext uri="{BB962C8B-B14F-4D97-AF65-F5344CB8AC3E}">
        <p14:creationId xmlns:p14="http://schemas.microsoft.com/office/powerpoint/2010/main" val="281842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2024" y="302453"/>
            <a:ext cx="27616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b="1" dirty="0">
                <a:solidFill>
                  <a:srgbClr val="FF0000"/>
                </a:solidFill>
              </a:rPr>
              <a:t>RETO: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1337" y="1625892"/>
            <a:ext cx="112046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dirty="0"/>
              <a:t>Si tengo el apuntador de entrada a una cola.</a:t>
            </a:r>
          </a:p>
          <a:p>
            <a:r>
              <a:rPr lang="es-CO" sz="4400" b="1" dirty="0"/>
              <a:t>ELABORA</a:t>
            </a:r>
            <a:r>
              <a:rPr lang="es-CO" sz="4400" dirty="0"/>
              <a:t> un </a:t>
            </a:r>
            <a:r>
              <a:rPr lang="es-CO" sz="4400" b="1" i="1" dirty="0"/>
              <a:t>ALGORITMO</a:t>
            </a:r>
            <a:r>
              <a:rPr lang="es-CO" sz="4400" dirty="0"/>
              <a:t> que permita </a:t>
            </a:r>
            <a:r>
              <a:rPr lang="es-CO" sz="4400" b="1" dirty="0"/>
              <a:t>CONSTRUIR</a:t>
            </a:r>
            <a:r>
              <a:rPr lang="es-CO" sz="4400" dirty="0"/>
              <a:t> una </a:t>
            </a:r>
            <a:r>
              <a:rPr lang="es-CO" sz="4400" b="1" dirty="0">
                <a:solidFill>
                  <a:srgbClr val="FF0000"/>
                </a:solidFill>
              </a:rPr>
              <a:t>PILA</a:t>
            </a:r>
            <a:r>
              <a:rPr lang="es-CO" sz="4400" dirty="0"/>
              <a:t> con los elementos de la </a:t>
            </a:r>
            <a:r>
              <a:rPr lang="es-CO" sz="4400" b="1" dirty="0">
                <a:solidFill>
                  <a:srgbClr val="FF0000"/>
                </a:solidFill>
              </a:rPr>
              <a:t>COLA</a:t>
            </a:r>
            <a:r>
              <a:rPr lang="es-CO" sz="4400" dirty="0"/>
              <a:t> de tal manera que el último elemento de la </a:t>
            </a:r>
            <a:r>
              <a:rPr lang="es-CO" sz="4400" b="1" dirty="0"/>
              <a:t>PILA</a:t>
            </a:r>
            <a:r>
              <a:rPr lang="es-CO" sz="4400" dirty="0"/>
              <a:t>(Tope) Sea el último Elemento de la </a:t>
            </a:r>
            <a:r>
              <a:rPr lang="es-CO" sz="4400" b="1" dirty="0"/>
              <a:t>COLA</a:t>
            </a:r>
            <a:r>
              <a:rPr lang="es-CO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398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456</Words>
  <Application>Microsoft Office PowerPoint</Application>
  <PresentationFormat>Panorámica</PresentationFormat>
  <Paragraphs>242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A01-1-0603-06</cp:lastModifiedBy>
  <cp:revision>57</cp:revision>
  <dcterms:created xsi:type="dcterms:W3CDTF">2020-03-22T23:16:59Z</dcterms:created>
  <dcterms:modified xsi:type="dcterms:W3CDTF">2022-09-24T15:35:40Z</dcterms:modified>
</cp:coreProperties>
</file>